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BB40A-FCD1-4370-9BE8-B6A7A81C0921}" type="datetimeFigureOut">
              <a:rPr lang="nl-NL" smtClean="0"/>
              <a:pPr/>
              <a:t>16-12-2014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AC527-3923-43B2-92C3-9A17AC4961E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voorbiologie.nl/index.php?cat=9&amp;id=1435&amp;par=1445&amp;sub=1450" TargetMode="External"/><Relationship Id="rId2" Type="http://schemas.openxmlformats.org/officeDocument/2006/relationships/hyperlink" Target="http://www.10voorbiologie.nl/index.php?cat=9&amp;id=1490&amp;par=1562&amp;sub=156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10voorbiologie.nl/index.php?cat=9&amp;id=1397&amp;par=139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 fontScale="90000"/>
          </a:bodyPr>
          <a:lstStyle/>
          <a:p>
            <a:pPr fontAlgn="t"/>
            <a:r>
              <a:rPr lang="nl-NL" sz="2200" b="1" dirty="0" smtClean="0"/>
              <a:t/>
            </a:r>
            <a:br>
              <a:rPr lang="nl-NL" sz="2200" b="1" dirty="0" smtClean="0"/>
            </a:br>
            <a:r>
              <a:rPr lang="nl-NL" sz="3100" b="1" dirty="0" smtClean="0"/>
              <a:t>Thema 5: </a:t>
            </a:r>
            <a:r>
              <a:rPr lang="nl-NL" sz="3100" b="1" dirty="0" smtClean="0"/>
              <a:t>E</a:t>
            </a:r>
            <a:r>
              <a:rPr lang="nl-NL" sz="3100" b="1" dirty="0" smtClean="0"/>
              <a:t>volutie (en ordening) = biodiversiteit</a:t>
            </a:r>
            <a:br>
              <a:rPr lang="nl-NL" sz="3100" b="1" dirty="0" smtClean="0"/>
            </a:br>
            <a:r>
              <a:rPr lang="nl-NL" sz="3100" b="1" dirty="0" smtClean="0"/>
              <a:t>B. tof 7 Enkele onderzoeksmethoden</a:t>
            </a:r>
            <a:r>
              <a:rPr lang="nl-NL" sz="3100" b="1" dirty="0" smtClean="0"/>
              <a:t/>
            </a:r>
            <a:br>
              <a:rPr lang="nl-NL" sz="3100" b="1" dirty="0" smtClean="0"/>
            </a:br>
            <a:endParaRPr lang="nl-NL" sz="31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000" b="1" dirty="0" smtClean="0"/>
              <a:t>Lieveheersbeestjes</a:t>
            </a:r>
            <a:r>
              <a:rPr lang="nl-NL" sz="2000" dirty="0" smtClean="0"/>
              <a:t>: Aaibaar zijn ze zeker, maar het zijn ook felle rovers, die </a:t>
            </a:r>
          </a:p>
          <a:p>
            <a:pPr>
              <a:buNone/>
            </a:pPr>
            <a:r>
              <a:rPr lang="nl-NL" sz="2000" dirty="0" smtClean="0"/>
              <a:t>grote aantallen bladluizen  verorberen. </a:t>
            </a:r>
          </a:p>
          <a:p>
            <a:pPr>
              <a:buNone/>
            </a:pPr>
            <a:r>
              <a:rPr lang="nl-NL" sz="2000" dirty="0" smtClean="0"/>
              <a:t>Aan de stippen kun je zien hoe oud ze zijn?  Dat is een </a:t>
            </a:r>
            <a:r>
              <a:rPr lang="nl-NL" sz="2000" b="1" dirty="0" smtClean="0"/>
              <a:t>fabeltje</a:t>
            </a:r>
            <a:r>
              <a:rPr lang="nl-NL" sz="2000" dirty="0" smtClean="0"/>
              <a:t>. </a:t>
            </a:r>
          </a:p>
          <a:p>
            <a:pPr>
              <a:buNone/>
            </a:pPr>
            <a:r>
              <a:rPr lang="nl-NL" sz="2000" b="1" dirty="0" smtClean="0"/>
              <a:t>Het zijn allemaal verschillende ondersoorten</a:t>
            </a:r>
            <a:r>
              <a:rPr lang="nl-NL" sz="2000" dirty="0" smtClean="0"/>
              <a:t>.</a:t>
            </a:r>
          </a:p>
          <a:p>
            <a:pPr>
              <a:buNone/>
            </a:pPr>
            <a:endParaRPr lang="nl-NL" sz="2000" dirty="0"/>
          </a:p>
          <a:p>
            <a:pPr>
              <a:buNone/>
            </a:pPr>
            <a:endParaRPr lang="nl-NL" sz="2000" dirty="0"/>
          </a:p>
        </p:txBody>
      </p:sp>
      <p:pic>
        <p:nvPicPr>
          <p:cNvPr id="4" name="Afbeelding 3" descr="lieveheersbeestj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411480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nl-NL" sz="3200" i="1" dirty="0" smtClean="0"/>
              <a:t>In onderstaande afbeelding hebben de botten met dezelfde kleur dezelfde </a:t>
            </a:r>
            <a:br>
              <a:rPr lang="nl-NL" sz="3200" i="1" dirty="0" smtClean="0"/>
            </a:br>
            <a:r>
              <a:rPr lang="nl-NL" sz="3200" i="1" dirty="0" smtClean="0"/>
              <a:t>aanleg: </a:t>
            </a:r>
            <a:r>
              <a:rPr lang="nl-NL" sz="3200" b="1" i="1" dirty="0" smtClean="0"/>
              <a:t>homoloog</a:t>
            </a:r>
            <a:r>
              <a:rPr lang="nl-NL" sz="3200" dirty="0" smtClean="0"/>
              <a:t/>
            </a:r>
            <a:br>
              <a:rPr lang="nl-NL" sz="3200" dirty="0" smtClean="0"/>
            </a:br>
            <a:endParaRPr lang="nl-NL" sz="3200" dirty="0"/>
          </a:p>
        </p:txBody>
      </p:sp>
      <p:pic>
        <p:nvPicPr>
          <p:cNvPr id="4" name="Tijdelijke aanduiding voor inhoud 3" descr="homologe organ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056" y="1844824"/>
            <a:ext cx="6609604" cy="4813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Homologe organen</a:t>
            </a:r>
            <a:endParaRPr lang="nl-NL" sz="3200" b="1" dirty="0"/>
          </a:p>
        </p:txBody>
      </p:sp>
      <p:pic>
        <p:nvPicPr>
          <p:cNvPr id="4" name="Tijdelijke aanduiding voor inhoud 3" descr="bouwplan arnskelet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980728"/>
            <a:ext cx="6768648" cy="564190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dirty="0" smtClean="0"/>
              <a:t>Rudimentaire organen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A</a:t>
            </a:r>
            <a:r>
              <a:rPr lang="nl-NL" sz="2400" b="1" dirty="0" smtClean="0"/>
              <a:t>chterpoten</a:t>
            </a:r>
            <a:r>
              <a:rPr lang="nl-NL" sz="2400" dirty="0" smtClean="0"/>
              <a:t> van een </a:t>
            </a:r>
            <a:r>
              <a:rPr lang="nl-NL" sz="2400" b="1" dirty="0" smtClean="0"/>
              <a:t>walvis:</a:t>
            </a:r>
            <a:r>
              <a:rPr lang="nl-NL" sz="2400" dirty="0" smtClean="0"/>
              <a:t> = </a:t>
            </a:r>
            <a:r>
              <a:rPr lang="nl-NL" sz="2400" b="1" dirty="0" smtClean="0"/>
              <a:t>overblijfsel van het bekken en de achterpoten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	Achterpoten walvis:  </a:t>
            </a:r>
            <a:r>
              <a:rPr lang="nl-NL" sz="2400" b="1" dirty="0" smtClean="0"/>
              <a:t>geen functie meer</a:t>
            </a:r>
            <a:r>
              <a:rPr lang="nl-NL" sz="2400" dirty="0" smtClean="0"/>
              <a:t>. </a:t>
            </a:r>
            <a:br>
              <a:rPr lang="nl-NL" sz="2400" dirty="0" smtClean="0"/>
            </a:br>
            <a:r>
              <a:rPr lang="nl-NL" sz="2400" dirty="0" smtClean="0"/>
              <a:t>Bij de </a:t>
            </a:r>
            <a:r>
              <a:rPr lang="nl-NL" sz="2400" dirty="0" err="1" smtClean="0"/>
              <a:t>walvisachtigen</a:t>
            </a:r>
            <a:r>
              <a:rPr lang="nl-NL" sz="2400" dirty="0" smtClean="0"/>
              <a:t> zijn van de </a:t>
            </a:r>
            <a:r>
              <a:rPr lang="nl-NL" sz="2400" b="1" dirty="0" smtClean="0"/>
              <a:t>achterpoten</a:t>
            </a:r>
            <a:r>
              <a:rPr lang="nl-NL" sz="2400" dirty="0" smtClean="0"/>
              <a:t> zogenoemde </a:t>
            </a:r>
            <a:r>
              <a:rPr lang="nl-NL" sz="2400" b="1" dirty="0" smtClean="0"/>
              <a:t>rudimentaire organen </a:t>
            </a:r>
            <a:r>
              <a:rPr lang="nl-NL" sz="2400" dirty="0" smtClean="0"/>
              <a:t>overgebleven: resten van organen die bij verre voorouders nog een functie hadden en die hun </a:t>
            </a:r>
            <a:r>
              <a:rPr lang="nl-NL" sz="2400" b="1" dirty="0" smtClean="0"/>
              <a:t>functie</a:t>
            </a:r>
            <a:r>
              <a:rPr lang="nl-NL" sz="2400" dirty="0" smtClean="0"/>
              <a:t> in evolutionaire ontwikkeling hebben </a:t>
            </a:r>
            <a:r>
              <a:rPr lang="nl-NL" sz="2400" b="1" dirty="0" smtClean="0"/>
              <a:t>verloren</a:t>
            </a:r>
            <a:r>
              <a:rPr lang="nl-NL" sz="2400" dirty="0" smtClean="0"/>
              <a:t>. Rudimenten (= resten) zijn vaak nog aanwezig, waardoor je het oorspronkelijke bouwplan kunt herkennen en daardoor </a:t>
            </a:r>
            <a:r>
              <a:rPr lang="nl-NL" sz="2400" dirty="0" smtClean="0">
                <a:hlinkClick r:id="rId2"/>
              </a:rPr>
              <a:t>evolutionaire verwantschap</a:t>
            </a:r>
            <a:r>
              <a:rPr lang="nl-NL" sz="2400" dirty="0" smtClean="0"/>
              <a:t> kunt aantonen. </a:t>
            </a:r>
            <a:r>
              <a:rPr lang="nl-NL" sz="2400" b="1" dirty="0" smtClean="0"/>
              <a:t>Sommige slangen hebben resten van pootjes</a:t>
            </a:r>
            <a:r>
              <a:rPr lang="nl-NL" sz="2400" dirty="0" smtClean="0"/>
              <a:t>. Bij de </a:t>
            </a:r>
            <a:r>
              <a:rPr lang="nl-NL" sz="2400" b="1" dirty="0" smtClean="0"/>
              <a:t>mens zijn het stuitbeentje (de aanleg van een staart…)</a:t>
            </a:r>
            <a:r>
              <a:rPr lang="nl-NL" sz="2400" dirty="0" smtClean="0"/>
              <a:t> en </a:t>
            </a:r>
            <a:r>
              <a:rPr lang="nl-NL" sz="2400" b="1" dirty="0" smtClean="0"/>
              <a:t>het </a:t>
            </a:r>
            <a:r>
              <a:rPr lang="nl-NL" sz="2400" b="1" dirty="0" smtClean="0">
                <a:hlinkClick r:id="rId3"/>
              </a:rPr>
              <a:t>wormvormige aanhangsel</a:t>
            </a:r>
            <a:r>
              <a:rPr lang="nl-NL" sz="2400" b="1" dirty="0" smtClean="0"/>
              <a:t> (overblijfsel van de ooit veel langere blinde darm) </a:t>
            </a:r>
            <a:r>
              <a:rPr lang="nl-NL" sz="2400" dirty="0" smtClean="0"/>
              <a:t>voorbeelden van rudimentaire organen.</a:t>
            </a: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Rudimentaire</a:t>
            </a:r>
            <a:r>
              <a:rPr lang="nl-NL" sz="3200" dirty="0" smtClean="0"/>
              <a:t> organen</a:t>
            </a:r>
            <a:endParaRPr lang="nl-NL" sz="3200" dirty="0"/>
          </a:p>
        </p:txBody>
      </p:sp>
      <p:pic>
        <p:nvPicPr>
          <p:cNvPr id="4" name="Tijdelijke aanduiding voor inhoud 3" descr="rudimentaire organen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598377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Skelet</a:t>
            </a:r>
            <a:r>
              <a:rPr lang="en-US" sz="3200" dirty="0" smtClean="0"/>
              <a:t> slang</a:t>
            </a:r>
            <a:endParaRPr lang="nl-NL" sz="3200" dirty="0"/>
          </a:p>
        </p:txBody>
      </p:sp>
      <p:pic>
        <p:nvPicPr>
          <p:cNvPr id="4" name="Picture 6" descr="slang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28" y="1412776"/>
            <a:ext cx="6484422" cy="393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Analoge </a:t>
            </a:r>
            <a:r>
              <a:rPr lang="nl-NL" sz="3200" b="1" dirty="0" smtClean="0"/>
              <a:t>organen</a:t>
            </a:r>
            <a:endParaRPr lang="nl-NL" sz="3200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Veel insecten: uitstekende vliegers.  Vleugels zijn totaal anders dan vleugels van vogels of vleermuizen. </a:t>
            </a:r>
            <a:br>
              <a:rPr lang="nl-NL" sz="2400" dirty="0" smtClean="0"/>
            </a:br>
            <a:r>
              <a:rPr lang="nl-NL" sz="2400" b="1" dirty="0" smtClean="0"/>
              <a:t>Vleugels van insecten</a:t>
            </a:r>
            <a:r>
              <a:rPr lang="nl-NL" sz="2400" dirty="0" smtClean="0"/>
              <a:t> zijn </a:t>
            </a:r>
            <a:r>
              <a:rPr lang="nl-NL" sz="2400" b="1" dirty="0" smtClean="0"/>
              <a:t>analoog</a:t>
            </a:r>
            <a:r>
              <a:rPr lang="nl-NL" sz="2400" dirty="0" smtClean="0"/>
              <a:t> met de </a:t>
            </a:r>
            <a:r>
              <a:rPr lang="nl-NL" sz="2400" b="1" dirty="0" smtClean="0"/>
              <a:t>vleugels van vogels en vleermuizen</a:t>
            </a:r>
            <a:r>
              <a:rPr lang="nl-NL" sz="2400" dirty="0" smtClean="0"/>
              <a:t>: ze hebben </a:t>
            </a:r>
            <a:r>
              <a:rPr lang="nl-NL" sz="2400" b="1" dirty="0" smtClean="0"/>
              <a:t>dezelfde functie</a:t>
            </a:r>
            <a:r>
              <a:rPr lang="nl-NL" sz="2400" dirty="0" smtClean="0"/>
              <a:t>, maar een totaal </a:t>
            </a:r>
            <a:r>
              <a:rPr lang="nl-NL" sz="2400" b="1" dirty="0" smtClean="0"/>
              <a:t>ander bouwplan</a:t>
            </a:r>
            <a:r>
              <a:rPr lang="nl-NL" sz="2400" dirty="0" smtClean="0"/>
              <a:t>.</a:t>
            </a:r>
          </a:p>
          <a:p>
            <a:r>
              <a:rPr lang="nl-NL" sz="2400" b="1" dirty="0" smtClean="0"/>
              <a:t>Ander voorbeeld</a:t>
            </a:r>
            <a:r>
              <a:rPr lang="nl-NL" sz="2400" dirty="0" smtClean="0"/>
              <a:t>: lichaamsbouw van haaien en dolfijnen. </a:t>
            </a:r>
            <a:r>
              <a:rPr lang="nl-NL" sz="2400" b="1" dirty="0" smtClean="0"/>
              <a:t>Vinnen en een gestroomlijnd lichaam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	Dolfijnen zijn zoogdieren en haaien zijn kraakbeenvissen. </a:t>
            </a:r>
          </a:p>
          <a:p>
            <a:pPr>
              <a:buNone/>
            </a:pPr>
            <a:r>
              <a:rPr lang="nl-NL" sz="2400" dirty="0" smtClean="0"/>
              <a:t>	Het skelet van beide zijn totaal verschillend. </a:t>
            </a:r>
          </a:p>
          <a:p>
            <a:pPr>
              <a:buNone/>
            </a:pPr>
            <a:r>
              <a:rPr lang="nl-NL" sz="2400" b="1" dirty="0" smtClean="0"/>
              <a:t>	Dolfijnenvin en de haaienvin </a:t>
            </a:r>
            <a:r>
              <a:rPr lang="nl-NL" sz="2400" dirty="0" smtClean="0"/>
              <a:t>noem je </a:t>
            </a:r>
            <a:r>
              <a:rPr lang="nl-NL" sz="2400" b="1" dirty="0" smtClean="0"/>
              <a:t>analoge organen</a:t>
            </a:r>
            <a:r>
              <a:rPr lang="nl-NL" sz="2400" dirty="0" smtClean="0"/>
              <a:t>: </a:t>
            </a:r>
            <a:r>
              <a:rPr lang="nl-NL" sz="2400" b="1" dirty="0" smtClean="0"/>
              <a:t>zelfde functie, andere vorm </a:t>
            </a:r>
            <a:r>
              <a:rPr lang="nl-NL" sz="2400" dirty="0" smtClean="0"/>
              <a:t>(van binnen). De organen zijn op elkaar gaan lijken vanwege </a:t>
            </a:r>
            <a:r>
              <a:rPr lang="nl-NL" sz="2400" b="1" dirty="0" smtClean="0"/>
              <a:t>een zelfde aanpassing</a:t>
            </a:r>
            <a:r>
              <a:rPr lang="nl-NL" sz="2400" dirty="0" smtClean="0"/>
              <a:t>, namelijk aan het </a:t>
            </a:r>
            <a:r>
              <a:rPr lang="nl-NL" sz="2400" b="1" dirty="0" smtClean="0"/>
              <a:t>voortbewegen in water</a:t>
            </a:r>
            <a:r>
              <a:rPr lang="nl-NL" sz="2400" dirty="0" smtClean="0"/>
              <a:t>.</a:t>
            </a:r>
            <a:endParaRPr lang="nl-NL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i="1" dirty="0" smtClean="0"/>
              <a:t>Dolfijn (links) en haai (rechts) hebben dezelfde vorm, maar een verschillend bouwplan</a:t>
            </a:r>
            <a:endParaRPr lang="nl-NL" sz="3200" dirty="0"/>
          </a:p>
        </p:txBody>
      </p:sp>
      <p:pic>
        <p:nvPicPr>
          <p:cNvPr id="5" name="Afbeelding 4" descr="ha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068960"/>
            <a:ext cx="4098032" cy="3456007"/>
          </a:xfrm>
          <a:prstGeom prst="rect">
            <a:avLst/>
          </a:prstGeom>
        </p:spPr>
      </p:pic>
      <p:pic>
        <p:nvPicPr>
          <p:cNvPr id="7" name="Tijdelijke aanduiding voor inhoud 6" descr="DOLFIJ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628801"/>
            <a:ext cx="4066332" cy="345638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Nog een mooi voorbeeld van </a:t>
            </a:r>
            <a:r>
              <a:rPr lang="nl-NL" sz="3200" b="1" dirty="0" smtClean="0"/>
              <a:t>analoge</a:t>
            </a:r>
            <a:r>
              <a:rPr lang="nl-NL" sz="3200" dirty="0" smtClean="0"/>
              <a:t> organen: ontwikkeling van </a:t>
            </a:r>
            <a:r>
              <a:rPr lang="nl-NL" sz="3200" b="1" dirty="0" smtClean="0"/>
              <a:t>graafpoten</a:t>
            </a:r>
            <a:r>
              <a:rPr lang="nl-NL" sz="3200" dirty="0" smtClean="0"/>
              <a:t> bij de veenmol (kakkerlakachtig dier, komt in Nederland voor) en de mol (een zoogdier).</a:t>
            </a:r>
            <a:endParaRPr lang="nl-NL" sz="3200" dirty="0"/>
          </a:p>
        </p:txBody>
      </p:sp>
      <p:pic>
        <p:nvPicPr>
          <p:cNvPr id="4" name="Tijdelijke aanduiding voor inhoud 3" descr="veenm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4297063" cy="1440160"/>
          </a:xfrm>
        </p:spPr>
      </p:pic>
      <p:pic>
        <p:nvPicPr>
          <p:cNvPr id="5" name="Afbeelding 4" descr="M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717032"/>
            <a:ext cx="3810000" cy="2867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nl-NL" sz="2700" dirty="0" smtClean="0"/>
              <a:t>Organismen zijn er in alle vormen en kleuren. </a:t>
            </a:r>
            <a:br>
              <a:rPr lang="nl-NL" sz="2700" dirty="0" smtClean="0"/>
            </a:br>
            <a:r>
              <a:rPr lang="nl-NL" sz="2700" dirty="0" smtClean="0"/>
              <a:t>Overal waar je kijkt: </a:t>
            </a:r>
            <a:r>
              <a:rPr lang="nl-NL" sz="2700" b="1" dirty="0" smtClean="0"/>
              <a:t>grote variëteit in leve</a:t>
            </a:r>
            <a:r>
              <a:rPr lang="nl-NL" sz="2700" dirty="0" smtClean="0"/>
              <a:t>nsvormen, in een tuincentrum, een dierentuin of een groentewinkel - of </a:t>
            </a:r>
            <a:r>
              <a:rPr lang="nl-NL" sz="2700" b="1" dirty="0" smtClean="0"/>
              <a:t>in de natuur zelf</a:t>
            </a:r>
            <a:r>
              <a:rPr lang="nl-NL" sz="2700" dirty="0" smtClean="0"/>
              <a:t>. Het zijn </a:t>
            </a:r>
            <a:r>
              <a:rPr lang="nl-NL" sz="2700" b="1" dirty="0" smtClean="0"/>
              <a:t>variaties van een aantal basisvormen</a:t>
            </a: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/>
          </a:p>
        </p:txBody>
      </p:sp>
      <p:pic>
        <p:nvPicPr>
          <p:cNvPr id="4" name="Tijdelijke aanduiding voor inhoud 3" descr="biodiversiteit neder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40835"/>
            <a:ext cx="648072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biodiversitei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sz="3200" dirty="0" smtClean="0"/>
              <a:t>Variatie door mutatie bij merels</a:t>
            </a:r>
            <a:endParaRPr lang="nl-NL" sz="3200" dirty="0"/>
          </a:p>
        </p:txBody>
      </p:sp>
      <p:pic>
        <p:nvPicPr>
          <p:cNvPr id="4" name="Tijdelijke aanduiding voor inhoud 3" descr="albinomer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7263" y="2132856"/>
            <a:ext cx="7250306" cy="324036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Aan de </a:t>
            </a:r>
            <a:r>
              <a:rPr lang="nl-NL" sz="2400" b="1" dirty="0" smtClean="0"/>
              <a:t>vorm</a:t>
            </a:r>
            <a:r>
              <a:rPr lang="nl-NL" sz="2400" dirty="0" smtClean="0"/>
              <a:t> van een organisme kun je veel te weten komen over zijn </a:t>
            </a:r>
            <a:r>
              <a:rPr lang="nl-NL" sz="2400" b="1" dirty="0" smtClean="0"/>
              <a:t>levenswijze</a:t>
            </a:r>
            <a:r>
              <a:rPr lang="nl-NL" sz="2400" dirty="0" smtClean="0"/>
              <a:t> en </a:t>
            </a:r>
            <a:r>
              <a:rPr lang="nl-NL" sz="2400" b="1" dirty="0" smtClean="0"/>
              <a:t>functie</a:t>
            </a:r>
            <a:r>
              <a:rPr lang="nl-NL" sz="2400" dirty="0" smtClean="0"/>
              <a:t> in het </a:t>
            </a:r>
            <a:r>
              <a:rPr lang="nl-NL" sz="2400" dirty="0" smtClean="0">
                <a:hlinkClick r:id="rId2"/>
              </a:rPr>
              <a:t>ecosysteem</a:t>
            </a:r>
            <a:r>
              <a:rPr lang="nl-NL" sz="2400" dirty="0" smtClean="0"/>
              <a:t>.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Alle vogels hebben snavels, veren en tot vleugels 'omgebouwde' voorpoten. Als je verschillende vogels van dichtbij bekijkt, zijn er veel </a:t>
            </a:r>
            <a:r>
              <a:rPr lang="nl-NL" sz="2400" b="1" dirty="0" smtClean="0"/>
              <a:t>variaties, bijvoorbeeld in snavelvorm</a:t>
            </a:r>
            <a:r>
              <a:rPr lang="nl-NL" sz="2400" dirty="0" smtClean="0"/>
              <a:t>. Als je naar de snavels kijkt, kun je al iets te weten komen </a:t>
            </a:r>
            <a:r>
              <a:rPr lang="nl-NL" sz="2400" b="1" dirty="0" smtClean="0"/>
              <a:t>over hun levenswijze</a:t>
            </a:r>
            <a:r>
              <a:rPr lang="nl-NL" sz="2400" dirty="0" smtClean="0"/>
              <a:t>. Er is een </a:t>
            </a:r>
            <a:r>
              <a:rPr lang="nl-NL" sz="2400" b="1" dirty="0" smtClean="0"/>
              <a:t>verband tussen </a:t>
            </a:r>
            <a:r>
              <a:rPr lang="nl-NL" sz="2400" dirty="0" smtClean="0"/>
              <a:t>de </a:t>
            </a:r>
            <a:r>
              <a:rPr lang="nl-NL" sz="2400" b="1" dirty="0" smtClean="0"/>
              <a:t>vorm</a:t>
            </a:r>
            <a:r>
              <a:rPr lang="nl-NL" sz="2400" dirty="0" smtClean="0"/>
              <a:t> en de </a:t>
            </a:r>
            <a:r>
              <a:rPr lang="nl-NL" sz="2400" b="1" dirty="0" smtClean="0"/>
              <a:t>functie</a:t>
            </a:r>
          </a:p>
          <a:p>
            <a:r>
              <a:rPr lang="nl-NL" sz="2400" b="1" dirty="0" smtClean="0"/>
              <a:t>1 = ijsvogel  2 = visarend  3 = eend  4 =  merel</a:t>
            </a:r>
            <a:endParaRPr lang="nl-NL" sz="2400" dirty="0"/>
          </a:p>
        </p:txBody>
      </p:sp>
      <p:pic>
        <p:nvPicPr>
          <p:cNvPr id="4" name="Afbeelding 3" descr="snavelvor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103677"/>
            <a:ext cx="3744416" cy="2458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/>
              <a:t>Vorm </a:t>
            </a:r>
            <a:r>
              <a:rPr lang="nl-NL" sz="3200" b="1" dirty="0" smtClean="0"/>
              <a:t>en levenswijze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Om </a:t>
            </a:r>
            <a:r>
              <a:rPr lang="nl-NL" sz="2400" b="1" dirty="0" smtClean="0"/>
              <a:t>zuurstof uit het water </a:t>
            </a:r>
            <a:r>
              <a:rPr lang="nl-NL" sz="2400" dirty="0" smtClean="0"/>
              <a:t>te halen, hebben vissen </a:t>
            </a:r>
            <a:r>
              <a:rPr lang="nl-NL" sz="2400" b="1" dirty="0" smtClean="0"/>
              <a:t>kieuwen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Deze hebben net als longen een </a:t>
            </a:r>
            <a:r>
              <a:rPr lang="nl-NL" sz="2400" b="1" dirty="0" smtClean="0"/>
              <a:t>vergroot oppervlak </a:t>
            </a:r>
            <a:r>
              <a:rPr lang="nl-NL" sz="2400" dirty="0" smtClean="0"/>
              <a:t>en een </a:t>
            </a:r>
          </a:p>
          <a:p>
            <a:pPr>
              <a:buNone/>
            </a:pPr>
            <a:r>
              <a:rPr lang="nl-NL" sz="2400" b="1" dirty="0" smtClean="0"/>
              <a:t>dunne wand tussen het bloed en het milieu</a:t>
            </a:r>
            <a:r>
              <a:rPr lang="nl-NL" sz="2400" dirty="0" smtClean="0"/>
              <a:t>. Omdat er geen </a:t>
            </a:r>
          </a:p>
          <a:p>
            <a:pPr>
              <a:buNone/>
            </a:pPr>
            <a:r>
              <a:rPr lang="nl-NL" sz="2400" dirty="0" smtClean="0"/>
              <a:t>gevaar voor uitdroging is, hoeven kieuwen niet erg afgesloten </a:t>
            </a:r>
          </a:p>
          <a:p>
            <a:pPr>
              <a:buNone/>
            </a:pPr>
            <a:r>
              <a:rPr lang="nl-NL" sz="2400" dirty="0" smtClean="0"/>
              <a:t>van de buitenwereld te zijn.</a:t>
            </a:r>
          </a:p>
          <a:p>
            <a:pPr>
              <a:buNone/>
            </a:pPr>
            <a:endParaRPr lang="nl-NL" sz="2400" dirty="0"/>
          </a:p>
        </p:txBody>
      </p:sp>
      <p:pic>
        <p:nvPicPr>
          <p:cNvPr id="4" name="Afbeelding 3" descr="vis en kieuw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202976"/>
            <a:ext cx="6120680" cy="346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Koudbloedig en warmbloedig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b="1" dirty="0" smtClean="0"/>
              <a:t>Koudbloedige</a:t>
            </a:r>
            <a:r>
              <a:rPr lang="nl-NL" sz="2400" dirty="0" smtClean="0"/>
              <a:t> dieren: </a:t>
            </a:r>
            <a:r>
              <a:rPr lang="nl-NL" sz="2400" b="1" dirty="0" smtClean="0"/>
              <a:t>lichaamstemperatuur die afhangt van de omgevingstemperatuu</a:t>
            </a:r>
            <a:r>
              <a:rPr lang="nl-NL" sz="2400" dirty="0" smtClean="0"/>
              <a:t>r. Ze steken </a:t>
            </a:r>
            <a:r>
              <a:rPr lang="nl-NL" sz="2400" dirty="0" err="1" smtClean="0"/>
              <a:t>géén</a:t>
            </a:r>
            <a:r>
              <a:rPr lang="nl-NL" sz="2400" dirty="0" smtClean="0"/>
              <a:t> energie in het constant warm houden van hun lichaam. </a:t>
            </a:r>
          </a:p>
          <a:p>
            <a:pPr>
              <a:buNone/>
            </a:pPr>
            <a:r>
              <a:rPr lang="nl-NL" sz="2400" dirty="0" smtClean="0"/>
              <a:t>	Ze hebben een </a:t>
            </a:r>
            <a:r>
              <a:rPr lang="nl-NL" sz="2400" b="1" dirty="0" smtClean="0"/>
              <a:t>lage verbranding en verbruiken veel minder zuurstof dan warmbloedige dieren</a:t>
            </a:r>
            <a:r>
              <a:rPr lang="nl-NL" sz="2400" dirty="0" smtClean="0"/>
              <a:t>.</a:t>
            </a:r>
          </a:p>
          <a:p>
            <a:pPr>
              <a:buNone/>
            </a:pPr>
            <a:r>
              <a:rPr lang="nl-NL" sz="2400" dirty="0" smtClean="0"/>
              <a:t>Voorbeelden: reptielen, amfibieën, vissen, geleedpotigen</a:t>
            </a:r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	</a:t>
            </a:r>
            <a:r>
              <a:rPr lang="nl-NL" sz="2400" b="1" dirty="0" err="1" smtClean="0"/>
              <a:t>Warmbloedigen</a:t>
            </a:r>
            <a:r>
              <a:rPr lang="nl-NL" sz="2400" dirty="0" smtClean="0"/>
              <a:t>: veel zuurstof nodig en moeten zich beschermen tegen uitdrogen. Daarom hebben hun longen een groot inwendig oppervlak, maar zijn ze afgesloten van de buitenlucht.  Hebben </a:t>
            </a:r>
            <a:r>
              <a:rPr lang="nl-NL" sz="2400" b="1" dirty="0" smtClean="0"/>
              <a:t>constante lichaamstemperatuur</a:t>
            </a:r>
          </a:p>
          <a:p>
            <a:pPr>
              <a:buNone/>
            </a:pPr>
            <a:r>
              <a:rPr lang="nl-NL" sz="2400" dirty="0" smtClean="0"/>
              <a:t>Voorbeelden: vogels en zoogdieren</a:t>
            </a:r>
            <a:endParaRPr lang="nl-NL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Oppervlaktevergroting bij </a:t>
            </a:r>
            <a:r>
              <a:rPr lang="nl-NL" sz="3200" dirty="0" err="1" smtClean="0"/>
              <a:t>warmbloedigen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Longen verschillende dieren vergelijkend:  </a:t>
            </a:r>
          </a:p>
          <a:p>
            <a:pPr>
              <a:buNone/>
            </a:pPr>
            <a:r>
              <a:rPr lang="nl-NL" sz="2400" dirty="0" smtClean="0"/>
              <a:t>	tijdens </a:t>
            </a:r>
            <a:r>
              <a:rPr lang="nl-NL" sz="2400" b="1" dirty="0" smtClean="0"/>
              <a:t>ontwikkeling van eenvoudige long naar complexe vorm </a:t>
            </a:r>
            <a:r>
              <a:rPr lang="nl-NL" sz="2400" dirty="0" smtClean="0"/>
              <a:t>treedt </a:t>
            </a:r>
            <a:r>
              <a:rPr lang="nl-NL" sz="2400" b="1" dirty="0" smtClean="0"/>
              <a:t>vergroting</a:t>
            </a:r>
            <a:r>
              <a:rPr lang="nl-NL" sz="2400" dirty="0" smtClean="0"/>
              <a:t> op van het </a:t>
            </a:r>
            <a:r>
              <a:rPr lang="nl-NL" sz="2400" b="1" dirty="0" smtClean="0"/>
              <a:t>inwendig oppervlak</a:t>
            </a:r>
            <a:r>
              <a:rPr lang="nl-NL" sz="2400" dirty="0" smtClean="0"/>
              <a:t>. </a:t>
            </a:r>
          </a:p>
          <a:p>
            <a:pPr>
              <a:buNone/>
            </a:pPr>
            <a:r>
              <a:rPr lang="nl-NL" sz="2400" dirty="0" smtClean="0"/>
              <a:t>	Heeft te maken met de vraag of het dier koud- of warmbloedig is. Vuursalamander bijvoorbeeld heeft een longoppervlak van 5 cm</a:t>
            </a:r>
            <a:r>
              <a:rPr lang="nl-NL" sz="2400" baseline="30000" dirty="0" smtClean="0"/>
              <a:t>2</a:t>
            </a:r>
            <a:r>
              <a:rPr lang="nl-NL" sz="2400" dirty="0" smtClean="0"/>
              <a:t> : longoppervlak muis 240 maal zo groot: 1200 cm</a:t>
            </a:r>
            <a:r>
              <a:rPr lang="nl-NL" sz="2400" baseline="30000" dirty="0" smtClean="0"/>
              <a:t>2</a:t>
            </a:r>
            <a:r>
              <a:rPr lang="nl-NL" sz="2400" dirty="0" smtClean="0"/>
              <a:t>.</a:t>
            </a:r>
          </a:p>
          <a:p>
            <a:pPr>
              <a:buNone/>
            </a:pPr>
            <a:endParaRPr lang="nl-NL" sz="2400" dirty="0"/>
          </a:p>
        </p:txBody>
      </p:sp>
      <p:pic>
        <p:nvPicPr>
          <p:cNvPr id="4" name="Afbeelding 3" descr="vuursalama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005064"/>
            <a:ext cx="8890000" cy="2687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Homologe </a:t>
            </a:r>
            <a:r>
              <a:rPr lang="nl-NL" sz="3200" b="1" dirty="0" smtClean="0"/>
              <a:t>organen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r>
              <a:rPr lang="nl-NL" sz="2400" dirty="0" smtClean="0"/>
              <a:t>Voorpoten van alle gewervelde dieren zijn volgens </a:t>
            </a:r>
            <a:r>
              <a:rPr lang="nl-NL" sz="2400" b="1" dirty="0" smtClean="0"/>
              <a:t>hetzelfde bouwplan </a:t>
            </a:r>
            <a:r>
              <a:rPr lang="nl-NL" sz="2400" dirty="0" smtClean="0"/>
              <a:t>gebouwd: de </a:t>
            </a:r>
            <a:r>
              <a:rPr lang="nl-NL" sz="2400" b="1" dirty="0" smtClean="0"/>
              <a:t>verhoudingen en vormen </a:t>
            </a:r>
            <a:r>
              <a:rPr lang="nl-NL" sz="2400" dirty="0" smtClean="0"/>
              <a:t>zijn bij verschillende soorten ingrijpend </a:t>
            </a:r>
            <a:r>
              <a:rPr lang="nl-NL" sz="2400" b="1" dirty="0" smtClean="0"/>
              <a:t>veranderd</a:t>
            </a:r>
          </a:p>
          <a:p>
            <a:pPr>
              <a:buNone/>
            </a:pPr>
            <a:endParaRPr lang="nl-NL" sz="2000" i="1" dirty="0" smtClean="0"/>
          </a:p>
          <a:p>
            <a:r>
              <a:rPr lang="nl-NL" sz="2400" dirty="0" smtClean="0"/>
              <a:t>Bij vleermuizen zijn de </a:t>
            </a:r>
            <a:r>
              <a:rPr lang="nl-NL" sz="2400" b="1" dirty="0" smtClean="0"/>
              <a:t>voorpoten vleugels geworden</a:t>
            </a:r>
            <a:r>
              <a:rPr lang="nl-NL" sz="2400" dirty="0" smtClean="0"/>
              <a:t>, bij </a:t>
            </a:r>
            <a:r>
              <a:rPr lang="nl-NL" sz="2400" b="1" dirty="0" smtClean="0"/>
              <a:t>walvissen</a:t>
            </a:r>
            <a:r>
              <a:rPr lang="nl-NL" sz="2400" dirty="0" smtClean="0"/>
              <a:t> zijn ze </a:t>
            </a:r>
            <a:r>
              <a:rPr lang="nl-NL" sz="2400" b="1" dirty="0" smtClean="0"/>
              <a:t>omgevormd tot vinnen</a:t>
            </a:r>
            <a:r>
              <a:rPr lang="nl-NL" sz="2400" dirty="0" smtClean="0"/>
              <a:t>, bij </a:t>
            </a:r>
            <a:r>
              <a:rPr lang="nl-NL" sz="2400" b="1" dirty="0" smtClean="0"/>
              <a:t>mollen</a:t>
            </a:r>
            <a:r>
              <a:rPr lang="nl-NL" sz="2400" dirty="0" smtClean="0"/>
              <a:t> zijn het </a:t>
            </a:r>
            <a:r>
              <a:rPr lang="nl-NL" sz="2400" b="1" dirty="0" smtClean="0"/>
              <a:t>graafmachines</a:t>
            </a:r>
            <a:r>
              <a:rPr lang="nl-NL" sz="2400" dirty="0" smtClean="0"/>
              <a:t> en bij de </a:t>
            </a:r>
            <a:r>
              <a:rPr lang="nl-NL" sz="2400" b="1" dirty="0" smtClean="0"/>
              <a:t>mens</a:t>
            </a:r>
            <a:r>
              <a:rPr lang="nl-NL" sz="2400" dirty="0" smtClean="0"/>
              <a:t> zijn ze tot </a:t>
            </a:r>
            <a:r>
              <a:rPr lang="nl-NL" sz="2400" b="1" dirty="0" smtClean="0"/>
              <a:t>beweeglijke armen met grijphanden</a:t>
            </a:r>
            <a:r>
              <a:rPr lang="nl-NL" sz="2400" dirty="0" smtClean="0"/>
              <a:t> ontwikkeld. Het gaat hier over de zogeheten </a:t>
            </a:r>
            <a:r>
              <a:rPr lang="nl-NL" sz="2400" b="1" dirty="0" smtClean="0"/>
              <a:t>homologe organen</a:t>
            </a:r>
            <a:r>
              <a:rPr lang="nl-NL" sz="2400" dirty="0" smtClean="0"/>
              <a:t>: organen met een </a:t>
            </a:r>
            <a:r>
              <a:rPr lang="nl-NL" sz="2400" b="1" dirty="0" smtClean="0"/>
              <a:t>gemeenschappelijk bouwplan, maar uiteenlopende vormen en functies.</a:t>
            </a:r>
          </a:p>
          <a:p>
            <a:pPr fontAlgn="t"/>
            <a:endParaRPr lang="nl-NL" sz="2400" dirty="0" smtClean="0"/>
          </a:p>
          <a:p>
            <a:pPr fontAlgn="t"/>
            <a:r>
              <a:rPr lang="nl-NL" sz="2400" dirty="0" smtClean="0"/>
              <a:t>De </a:t>
            </a:r>
            <a:r>
              <a:rPr lang="nl-NL" sz="2400" b="1" dirty="0" smtClean="0"/>
              <a:t>voorvin van een walvis is homoloog aan de voorpoot van een schaap</a:t>
            </a:r>
            <a:r>
              <a:rPr lang="nl-NL" sz="2400" dirty="0" smtClean="0"/>
              <a:t>, omdat ze </a:t>
            </a:r>
            <a:r>
              <a:rPr lang="nl-NL" sz="2400" b="1" dirty="0" smtClean="0"/>
              <a:t>in aanleg dezelfde bouw </a:t>
            </a:r>
            <a:r>
              <a:rPr lang="nl-NL" sz="2400" dirty="0" smtClean="0"/>
              <a:t>hebben</a:t>
            </a:r>
          </a:p>
          <a:p>
            <a:endParaRPr lang="nl-NL" sz="24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373</Words>
  <Application>Microsoft Office PowerPoint</Application>
  <PresentationFormat>Diavoorstelling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 Thema 5: Evolutie (en ordening) = biodiversiteit B. tof 7 Enkele onderzoeksmethoden </vt:lpstr>
      <vt:lpstr>Organismen zijn er in alle vormen en kleuren.  Overal waar je kijkt: grote variëteit in levensvormen, in een tuincentrum, een dierentuin of een groentewinkel - of in de natuur zelf. Het zijn variaties van een aantal basisvormen </vt:lpstr>
      <vt:lpstr>Dia 3</vt:lpstr>
      <vt:lpstr>Variatie door mutatie bij merels</vt:lpstr>
      <vt:lpstr>Aan de vorm van een organisme kun je veel te weten komen over zijn levenswijze en functie in het ecosysteem.</vt:lpstr>
      <vt:lpstr>Vorm en levenswijze</vt:lpstr>
      <vt:lpstr>Koudbloedig en warmbloedig</vt:lpstr>
      <vt:lpstr>Oppervlaktevergroting bij warmbloedigen</vt:lpstr>
      <vt:lpstr>Homologe organen</vt:lpstr>
      <vt:lpstr>In onderstaande afbeelding hebben de botten met dezelfde kleur dezelfde  aanleg: homoloog </vt:lpstr>
      <vt:lpstr>Homologe organen</vt:lpstr>
      <vt:lpstr>Rudimentaire organen</vt:lpstr>
      <vt:lpstr>Rudimentaire organen</vt:lpstr>
      <vt:lpstr>Skelet slang</vt:lpstr>
      <vt:lpstr>Analoge organen</vt:lpstr>
      <vt:lpstr>Dolfijn (links) en haai (rechts) hebben dezelfde vorm, maar een verschillend bouwplan</vt:lpstr>
      <vt:lpstr>  Nog een mooi voorbeeld van analoge organen: ontwikkeling van graafpoten bij de veenmol (kakkerlakachtig dier, komt in Nederland voor) en de mol (een zoogdier).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43: Biodiversiteit: ordening en evolutie Nieuw: F2 in het CE, mag in SE; ook F3, dat moet in het SE.</dc:title>
  <dc:creator>biobertus</dc:creator>
  <cp:lastModifiedBy>biobertus</cp:lastModifiedBy>
  <cp:revision>2</cp:revision>
  <dcterms:created xsi:type="dcterms:W3CDTF">2014-12-13T13:34:02Z</dcterms:created>
  <dcterms:modified xsi:type="dcterms:W3CDTF">2014-12-16T10:25:55Z</dcterms:modified>
</cp:coreProperties>
</file>